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0" r:id="rId3"/>
    <p:sldId id="261" r:id="rId4"/>
    <p:sldId id="259" r:id="rId5"/>
    <p:sldId id="262" r:id="rId6"/>
  </p:sldIdLst>
  <p:sldSz cx="9144000" cy="6858000" type="screen4x3"/>
  <p:notesSz cx="6858000" cy="9144000"/>
  <p:custDataLst>
    <p:tags r:id="rId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7"/>
  </p:normalViewPr>
  <p:slideViewPr>
    <p:cSldViewPr>
      <p:cViewPr varScale="1">
        <p:scale>
          <a:sx n="104" d="100"/>
          <a:sy n="104" d="100"/>
        </p:scale>
        <p:origin x="1880" y="2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tags" Target="tags/tag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A659CE03-4CC9-4B5A-AEB3-4F461231F4C9}" type="datetimeFigureOut">
              <a:rPr lang="en-AU" smtClean="0"/>
              <a:t>20/7/21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C369A4E4-A3BF-4C32-A634-1BAF2CD16BF4}" type="slidenum">
              <a:rPr lang="en-AU" smtClean="0"/>
              <a:t>‹#›</a:t>
            </a:fld>
            <a:endParaRPr lang="en-AU"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59CE03-4CC9-4B5A-AEB3-4F461231F4C9}" type="datetimeFigureOut">
              <a:rPr lang="en-AU" smtClean="0"/>
              <a:t>20/7/21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C369A4E4-A3BF-4C32-A634-1BAF2CD16BF4}" type="slidenum">
              <a:rPr lang="en-AU" smtClean="0"/>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59CE03-4CC9-4B5A-AEB3-4F461231F4C9}" type="datetimeFigureOut">
              <a:rPr lang="en-AU" smtClean="0"/>
              <a:t>20/7/21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C369A4E4-A3BF-4C32-A634-1BAF2CD16BF4}" type="slidenum">
              <a:rPr lang="en-AU" smtClean="0"/>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59CE03-4CC9-4B5A-AEB3-4F461231F4C9}" type="datetimeFigureOut">
              <a:rPr lang="en-AU" smtClean="0"/>
              <a:t>20/7/21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C369A4E4-A3BF-4C32-A634-1BAF2CD16BF4}" type="slidenum">
              <a:rPr lang="en-AU" smtClean="0"/>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A659CE03-4CC9-4B5A-AEB3-4F461231F4C9}" type="datetimeFigureOut">
              <a:rPr lang="en-AU" smtClean="0"/>
              <a:t>20/7/21</a:t>
            </a:fld>
            <a:endParaRPr lang="en-AU"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C369A4E4-A3BF-4C32-A634-1BAF2CD16BF4}" type="slidenum">
              <a:rPr lang="en-AU" smtClean="0"/>
              <a:t>‹#›</a:t>
            </a:fld>
            <a:endParaRPr lang="en-AU"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59CE03-4CC9-4B5A-AEB3-4F461231F4C9}" type="datetimeFigureOut">
              <a:rPr lang="en-AU" smtClean="0"/>
              <a:t>20/7/21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C369A4E4-A3BF-4C32-A634-1BAF2CD16BF4}" type="slidenum">
              <a:rPr lang="en-AU" smtClean="0"/>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59CE03-4CC9-4B5A-AEB3-4F461231F4C9}" type="datetimeFigureOut">
              <a:rPr lang="en-AU" smtClean="0"/>
              <a:t>20/7/21</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C369A4E4-A3BF-4C32-A634-1BAF2CD16BF4}" type="slidenum">
              <a:rPr lang="en-AU" smtClean="0"/>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59CE03-4CC9-4B5A-AEB3-4F461231F4C9}" type="datetimeFigureOut">
              <a:rPr lang="en-AU" smtClean="0"/>
              <a:t>20/7/21</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C369A4E4-A3BF-4C32-A634-1BAF2CD16BF4}" type="slidenum">
              <a:rPr lang="en-AU" smtClean="0"/>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A659CE03-4CC9-4B5A-AEB3-4F461231F4C9}" type="datetimeFigureOut">
              <a:rPr lang="en-AU" smtClean="0"/>
              <a:t>20/7/21</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C369A4E4-A3BF-4C32-A634-1BAF2CD16BF4}" type="slidenum">
              <a:rPr lang="en-AU" smtClean="0"/>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59CE03-4CC9-4B5A-AEB3-4F461231F4C9}" type="datetimeFigureOut">
              <a:rPr lang="en-AU" smtClean="0"/>
              <a:t>20/7/21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C369A4E4-A3BF-4C32-A634-1BAF2CD16BF4}" type="slidenum">
              <a:rPr lang="en-AU" smtClean="0"/>
              <a:t>‹#›</a:t>
            </a:fld>
            <a:endParaRPr lang="en-AU" dirty="0"/>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p:txBody>
          <a:bodyPr/>
          <a:lstStyle/>
          <a:p>
            <a:fld id="{A659CE03-4CC9-4B5A-AEB3-4F461231F4C9}" type="datetimeFigureOut">
              <a:rPr lang="en-AU" smtClean="0"/>
              <a:t>20/7/21</a:t>
            </a:fld>
            <a:endParaRPr lang="en-AU" dirty="0"/>
          </a:p>
        </p:txBody>
      </p:sp>
      <p:sp>
        <p:nvSpPr>
          <p:cNvPr id="7" name="Slide Number Placeholder 6"/>
          <p:cNvSpPr>
            <a:spLocks noGrp="1"/>
          </p:cNvSpPr>
          <p:nvPr>
            <p:ph type="sldNum" sz="quarter" idx="12"/>
          </p:nvPr>
        </p:nvSpPr>
        <p:spPr/>
        <p:txBody>
          <a:bodyPr/>
          <a:lstStyle/>
          <a:p>
            <a:fld id="{C369A4E4-A3BF-4C32-A634-1BAF2CD16BF4}" type="slidenum">
              <a:rPr lang="en-AU" smtClean="0"/>
              <a:t>‹#›</a:t>
            </a:fld>
            <a:endParaRPr lang="en-AU" dirty="0"/>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p:txBody>
          <a:bodyPr/>
          <a:lstStyle/>
          <a:p>
            <a:endParaRPr lang="en-AU" dirty="0"/>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A659CE03-4CC9-4B5A-AEB3-4F461231F4C9}" type="datetimeFigureOut">
              <a:rPr lang="en-AU" smtClean="0"/>
              <a:t>20/7/21</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C369A4E4-A3BF-4C32-A634-1BAF2CD16BF4}" type="slidenum">
              <a:rPr lang="en-AU" smtClean="0"/>
              <a:t>‹#›</a:t>
            </a:fld>
            <a:endParaRPr lang="en-AU"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67744" y="1916832"/>
            <a:ext cx="4896544" cy="864096"/>
          </a:xfrm>
        </p:spPr>
        <p:txBody>
          <a:bodyPr>
            <a:normAutofit fontScale="25000" lnSpcReduction="20000"/>
          </a:bodyPr>
          <a:lstStyle/>
          <a:p>
            <a:r>
              <a:rPr lang="en-AU" sz="16000" dirty="0">
                <a:solidFill>
                  <a:srgbClr val="FF0000"/>
                </a:solidFill>
                <a:latin typeface="Tw Cen MT" pitchFamily="34" charset="0"/>
              </a:rPr>
              <a:t>French Studies</a:t>
            </a:r>
          </a:p>
          <a:p>
            <a:endParaRPr lang="en-AU" sz="16000" dirty="0">
              <a:solidFill>
                <a:srgbClr val="FF0000"/>
              </a:solidFill>
              <a:latin typeface="Tw Cen MT" pitchFamily="34" charset="0"/>
            </a:endParaRPr>
          </a:p>
        </p:txBody>
      </p:sp>
      <p:sp>
        <p:nvSpPr>
          <p:cNvPr id="2" name="Title 1"/>
          <p:cNvSpPr>
            <a:spLocks noGrp="1"/>
          </p:cNvSpPr>
          <p:nvPr>
            <p:ph type="ctrTitle"/>
          </p:nvPr>
        </p:nvSpPr>
        <p:spPr>
          <a:xfrm>
            <a:off x="1115728" y="692696"/>
            <a:ext cx="7298952" cy="1066434"/>
          </a:xfrm>
        </p:spPr>
        <p:txBody>
          <a:bodyPr/>
          <a:lstStyle/>
          <a:p>
            <a:r>
              <a:rPr lang="en-AU">
                <a:solidFill>
                  <a:srgbClr val="FF0000"/>
                </a:solidFill>
                <a:latin typeface="Tw Cen MT" pitchFamily="34" charset="0"/>
              </a:rPr>
              <a:t>Katoomba </a:t>
            </a:r>
            <a:r>
              <a:rPr lang="en-AU" dirty="0">
                <a:solidFill>
                  <a:srgbClr val="FF0000"/>
                </a:solidFill>
                <a:latin typeface="Tw Cen MT" pitchFamily="34" charset="0"/>
              </a:rPr>
              <a:t>High School</a:t>
            </a:r>
          </a:p>
        </p:txBody>
      </p:sp>
      <p:pic>
        <p:nvPicPr>
          <p:cNvPr id="4" name="Picture 2" descr="http://1.bp.blogspot.com/_708_wIdtSh0/S_5d_qWOU3I/AAAAAAAAA9Y/Oz0VOJo_Rz0/s1600/France_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3861048"/>
            <a:ext cx="3663705" cy="24208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708920"/>
            <a:ext cx="3095625" cy="147637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808" y="4409499"/>
            <a:ext cx="1800199" cy="2246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806651"/>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fontScale="90000"/>
          </a:bodyPr>
          <a:lstStyle/>
          <a:p>
            <a:r>
              <a:rPr lang="en-AU" dirty="0">
                <a:solidFill>
                  <a:srgbClr val="FF0000"/>
                </a:solidFill>
                <a:latin typeface="Tw Cen MT" pitchFamily="34" charset="0"/>
              </a:rPr>
              <a:t>Aim of course and </a:t>
            </a:r>
            <a:br>
              <a:rPr lang="en-AU" dirty="0">
                <a:solidFill>
                  <a:srgbClr val="FF0000"/>
                </a:solidFill>
                <a:latin typeface="Tw Cen MT" pitchFamily="34" charset="0"/>
              </a:rPr>
            </a:br>
            <a:r>
              <a:rPr lang="en-AU" dirty="0">
                <a:solidFill>
                  <a:srgbClr val="FF0000"/>
                </a:solidFill>
                <a:latin typeface="Tw Cen MT" pitchFamily="34" charset="0"/>
              </a:rPr>
              <a:t>Assessment Guidelines</a:t>
            </a:r>
          </a:p>
        </p:txBody>
      </p:sp>
      <p:sp>
        <p:nvSpPr>
          <p:cNvPr id="6" name="TextBox 5"/>
          <p:cNvSpPr txBox="1"/>
          <p:nvPr/>
        </p:nvSpPr>
        <p:spPr>
          <a:xfrm>
            <a:off x="683568" y="2204864"/>
            <a:ext cx="7776864" cy="369332"/>
          </a:xfrm>
          <a:prstGeom prst="rect">
            <a:avLst/>
          </a:prstGeom>
          <a:noFill/>
        </p:spPr>
        <p:txBody>
          <a:bodyPr wrap="square" rtlCol="0">
            <a:spAutoFit/>
          </a:bodyPr>
          <a:lstStyle/>
          <a:p>
            <a:endParaRPr lang="en-AU" dirty="0"/>
          </a:p>
        </p:txBody>
      </p:sp>
      <p:sp>
        <p:nvSpPr>
          <p:cNvPr id="8" name="TextBox 7"/>
          <p:cNvSpPr txBox="1"/>
          <p:nvPr/>
        </p:nvSpPr>
        <p:spPr>
          <a:xfrm>
            <a:off x="467544" y="1628800"/>
            <a:ext cx="8208912" cy="3139321"/>
          </a:xfrm>
          <a:prstGeom prst="rect">
            <a:avLst/>
          </a:prstGeom>
          <a:noFill/>
        </p:spPr>
        <p:txBody>
          <a:bodyPr wrap="square" rtlCol="0">
            <a:spAutoFit/>
          </a:bodyPr>
          <a:lstStyle/>
          <a:p>
            <a:r>
              <a:rPr lang="en-AU" dirty="0">
                <a:solidFill>
                  <a:schemeClr val="accent5"/>
                </a:solidFill>
                <a:latin typeface="Tw Cen MT" pitchFamily="34" charset="0"/>
              </a:rPr>
              <a:t>The aim of studying French is to enable students to develop skills in effective communication, knowledge of the nature of language and an understanding of the interdependence of language and culture.</a:t>
            </a:r>
          </a:p>
          <a:p>
            <a:endParaRPr lang="en-AU" dirty="0">
              <a:solidFill>
                <a:schemeClr val="accent5"/>
              </a:solidFill>
              <a:latin typeface="Tw Cen MT" pitchFamily="34" charset="0"/>
            </a:endParaRPr>
          </a:p>
          <a:p>
            <a:r>
              <a:rPr lang="en-AU" dirty="0">
                <a:solidFill>
                  <a:schemeClr val="accent5"/>
                </a:solidFill>
                <a:latin typeface="Tw Cen MT" pitchFamily="34" charset="0"/>
              </a:rPr>
              <a:t>Assessment will include conversation and speaking tasks, written expression in French, reading comprehension and listening skills.</a:t>
            </a:r>
          </a:p>
          <a:p>
            <a:endParaRPr lang="en-AU" dirty="0">
              <a:solidFill>
                <a:schemeClr val="accent5"/>
              </a:solidFill>
              <a:latin typeface="Tw Cen MT" pitchFamily="34" charset="0"/>
            </a:endParaRPr>
          </a:p>
          <a:p>
            <a:endParaRPr lang="en-AU" dirty="0">
              <a:latin typeface="Tw Cen MT" pitchFamily="34" charset="0"/>
            </a:endParaRPr>
          </a:p>
          <a:p>
            <a:pPr marL="285750" indent="-285750">
              <a:buFont typeface="Arial" pitchFamily="34" charset="0"/>
              <a:buChar char="•"/>
            </a:pPr>
            <a:endParaRPr lang="en-AU" dirty="0">
              <a:solidFill>
                <a:schemeClr val="bg1"/>
              </a:solidFill>
              <a:latin typeface="Tw Cen MT" pitchFamily="34" charset="0"/>
            </a:endParaRPr>
          </a:p>
          <a:p>
            <a:pPr marL="285750" indent="-285750">
              <a:buFont typeface="Arial" pitchFamily="34" charset="0"/>
              <a:buChar char="•"/>
            </a:pPr>
            <a:endParaRPr lang="en-AU" dirty="0">
              <a:latin typeface="Tw Cen MT" pitchFamily="34" charset="0"/>
            </a:endParaRPr>
          </a:p>
          <a:p>
            <a:endParaRPr lang="en-AU" dirty="0">
              <a:latin typeface="Tw Cen MT" pitchFamily="34" charset="0"/>
            </a:endParaRP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4168" y="4005064"/>
            <a:ext cx="3460456" cy="25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3123968"/>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864096"/>
          </a:xfrm>
        </p:spPr>
        <p:txBody>
          <a:bodyPr/>
          <a:lstStyle/>
          <a:p>
            <a:r>
              <a:rPr lang="en-AU" dirty="0">
                <a:solidFill>
                  <a:srgbClr val="FF0000"/>
                </a:solidFill>
                <a:latin typeface="Tw Cen MT" pitchFamily="34" charset="0"/>
              </a:rPr>
              <a:t>Examples of Tasks</a:t>
            </a:r>
          </a:p>
        </p:txBody>
      </p:sp>
      <p:sp>
        <p:nvSpPr>
          <p:cNvPr id="3" name="Content Placeholder 2"/>
          <p:cNvSpPr>
            <a:spLocks noGrp="1"/>
          </p:cNvSpPr>
          <p:nvPr>
            <p:ph idx="1"/>
          </p:nvPr>
        </p:nvSpPr>
        <p:spPr>
          <a:xfrm>
            <a:off x="611560" y="1412776"/>
            <a:ext cx="8229600" cy="5040560"/>
          </a:xfrm>
        </p:spPr>
        <p:txBody>
          <a:bodyPr>
            <a:normAutofit fontScale="25000" lnSpcReduction="20000"/>
          </a:bodyPr>
          <a:lstStyle/>
          <a:p>
            <a:pPr marL="0" indent="0">
              <a:lnSpc>
                <a:spcPct val="113000"/>
              </a:lnSpc>
              <a:spcBef>
                <a:spcPts val="0"/>
              </a:spcBef>
              <a:spcAft>
                <a:spcPts val="900"/>
              </a:spcAft>
              <a:buNone/>
            </a:pPr>
            <a:r>
              <a:rPr lang="en-AU" sz="8000" kern="1400" dirty="0">
                <a:solidFill>
                  <a:schemeClr val="tx2"/>
                </a:solidFill>
                <a:latin typeface="Tw Cen MT" pitchFamily="34" charset="0"/>
              </a:rPr>
              <a:t>We learn how language works through many fun activities such as:</a:t>
            </a:r>
          </a:p>
          <a:p>
            <a:pPr>
              <a:lnSpc>
                <a:spcPct val="113000"/>
              </a:lnSpc>
              <a:spcBef>
                <a:spcPts val="0"/>
              </a:spcBef>
              <a:spcAft>
                <a:spcPts val="900"/>
              </a:spcAft>
            </a:pPr>
            <a:r>
              <a:rPr lang="en-AU" sz="8000" kern="1400" dirty="0">
                <a:solidFill>
                  <a:schemeClr val="tx2"/>
                </a:solidFill>
                <a:latin typeface="Tw Cen MT" pitchFamily="34" charset="0"/>
              </a:rPr>
              <a:t>making films</a:t>
            </a:r>
          </a:p>
          <a:p>
            <a:pPr>
              <a:lnSpc>
                <a:spcPct val="113000"/>
              </a:lnSpc>
              <a:spcBef>
                <a:spcPts val="0"/>
              </a:spcBef>
              <a:spcAft>
                <a:spcPts val="900"/>
              </a:spcAft>
            </a:pPr>
            <a:r>
              <a:rPr lang="en-AU" sz="8000" kern="1400" dirty="0">
                <a:solidFill>
                  <a:schemeClr val="tx2"/>
                </a:solidFill>
                <a:latin typeface="Tw Cen MT" pitchFamily="34" charset="0"/>
              </a:rPr>
              <a:t>writing and acting in plays</a:t>
            </a:r>
            <a:endParaRPr lang="en-AU" sz="8000" kern="1400" dirty="0">
              <a:solidFill>
                <a:schemeClr val="bg1"/>
              </a:solidFill>
              <a:latin typeface="Tw Cen MT" pitchFamily="34" charset="0"/>
            </a:endParaRPr>
          </a:p>
          <a:p>
            <a:pPr marL="359994" indent="-359994">
              <a:lnSpc>
                <a:spcPct val="113000"/>
              </a:lnSpc>
              <a:spcBef>
                <a:spcPts val="0"/>
              </a:spcBef>
              <a:spcAft>
                <a:spcPts val="900"/>
              </a:spcAft>
            </a:pPr>
            <a:r>
              <a:rPr lang="en-AU" sz="8000" kern="1400" dirty="0">
                <a:solidFill>
                  <a:schemeClr val="bg1"/>
                </a:solidFill>
                <a:latin typeface="Tw Cen MT" pitchFamily="34" charset="0"/>
              </a:rPr>
              <a:t>conducting interviews</a:t>
            </a:r>
          </a:p>
          <a:p>
            <a:pPr marL="359994" indent="-359994">
              <a:lnSpc>
                <a:spcPct val="113000"/>
              </a:lnSpc>
              <a:spcBef>
                <a:spcPts val="0"/>
              </a:spcBef>
              <a:spcAft>
                <a:spcPts val="900"/>
              </a:spcAft>
            </a:pPr>
            <a:r>
              <a:rPr lang="en-AU" sz="8000" kern="1400" dirty="0">
                <a:solidFill>
                  <a:schemeClr val="bg1"/>
                </a:solidFill>
                <a:latin typeface="Tw Cen MT" pitchFamily="34" charset="0"/>
              </a:rPr>
              <a:t>creating role-plays</a:t>
            </a:r>
          </a:p>
          <a:p>
            <a:pPr marL="359994" indent="-359994">
              <a:lnSpc>
                <a:spcPct val="113000"/>
              </a:lnSpc>
              <a:spcBef>
                <a:spcPts val="0"/>
              </a:spcBef>
              <a:spcAft>
                <a:spcPts val="900"/>
              </a:spcAft>
            </a:pPr>
            <a:r>
              <a:rPr lang="en-AU" sz="8000" kern="1400" dirty="0">
                <a:solidFill>
                  <a:schemeClr val="bg1"/>
                </a:solidFill>
                <a:latin typeface="Tw Cen MT" pitchFamily="34" charset="0"/>
              </a:rPr>
              <a:t>creating blogs</a:t>
            </a:r>
          </a:p>
          <a:p>
            <a:pPr marL="359994" indent="-359994">
              <a:lnSpc>
                <a:spcPct val="113000"/>
              </a:lnSpc>
              <a:spcBef>
                <a:spcPts val="0"/>
              </a:spcBef>
              <a:spcAft>
                <a:spcPts val="900"/>
              </a:spcAft>
            </a:pPr>
            <a:r>
              <a:rPr lang="en-AU" sz="8000" kern="1400" dirty="0">
                <a:solidFill>
                  <a:schemeClr val="bg1"/>
                </a:solidFill>
                <a:latin typeface="Tw Cen MT" pitchFamily="34" charset="0"/>
              </a:rPr>
              <a:t>using Web 2.0 tools such as Prezi, Animoto and Glogster</a:t>
            </a:r>
          </a:p>
          <a:p>
            <a:pPr marL="359994" indent="-359994">
              <a:lnSpc>
                <a:spcPct val="113000"/>
              </a:lnSpc>
              <a:spcBef>
                <a:spcPts val="0"/>
              </a:spcBef>
              <a:spcAft>
                <a:spcPts val="900"/>
              </a:spcAft>
            </a:pPr>
            <a:r>
              <a:rPr lang="en-AU" sz="8000" kern="1400" dirty="0">
                <a:solidFill>
                  <a:schemeClr val="bg1"/>
                </a:solidFill>
                <a:latin typeface="Tw Cen MT" pitchFamily="34" charset="0"/>
              </a:rPr>
              <a:t>listening and responding to advertisements, announcements, messages, conversations, news items, emails</a:t>
            </a:r>
          </a:p>
          <a:p>
            <a:pPr marL="359994" indent="-359994">
              <a:lnSpc>
                <a:spcPct val="113000"/>
              </a:lnSpc>
              <a:spcBef>
                <a:spcPts val="0"/>
              </a:spcBef>
              <a:spcAft>
                <a:spcPts val="900"/>
              </a:spcAft>
            </a:pPr>
            <a:r>
              <a:rPr lang="en-AU" sz="8000" kern="1400" dirty="0">
                <a:solidFill>
                  <a:schemeClr val="bg1"/>
                </a:solidFill>
                <a:latin typeface="Tw Cen MT" pitchFamily="34" charset="0"/>
              </a:rPr>
              <a:t>reading extracts from magazines</a:t>
            </a:r>
          </a:p>
          <a:p>
            <a:pPr marL="359994" indent="-359994">
              <a:lnSpc>
                <a:spcPct val="113000"/>
              </a:lnSpc>
              <a:spcBef>
                <a:spcPts val="0"/>
              </a:spcBef>
              <a:spcAft>
                <a:spcPts val="900"/>
              </a:spcAft>
            </a:pPr>
            <a:r>
              <a:rPr lang="en-AU" sz="8000" kern="1400" dirty="0">
                <a:solidFill>
                  <a:schemeClr val="bg1"/>
                </a:solidFill>
                <a:latin typeface="Tw Cen MT" pitchFamily="34" charset="0"/>
              </a:rPr>
              <a:t>watching films and TV shows in French</a:t>
            </a:r>
          </a:p>
          <a:p>
            <a:pPr marL="359994" indent="-359994">
              <a:lnSpc>
                <a:spcPct val="113000"/>
              </a:lnSpc>
              <a:spcBef>
                <a:spcPts val="0"/>
              </a:spcBef>
              <a:spcAft>
                <a:spcPts val="900"/>
              </a:spcAft>
            </a:pPr>
            <a:r>
              <a:rPr lang="en-AU" sz="8000" kern="1400" dirty="0">
                <a:solidFill>
                  <a:schemeClr val="bg1"/>
                </a:solidFill>
                <a:latin typeface="Tw Cen MT" pitchFamily="34" charset="0"/>
              </a:rPr>
              <a:t>producing different kinds of writing such as articles, diary entries, letters, postcards</a:t>
            </a:r>
          </a:p>
          <a:p>
            <a:endParaRPr lang="en-A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36528"/>
            <a:ext cx="8352928" cy="5269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763960" y="1565176"/>
            <a:ext cx="8229600" cy="504056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13000"/>
              </a:lnSpc>
              <a:spcBef>
                <a:spcPts val="0"/>
              </a:spcBef>
              <a:spcAft>
                <a:spcPts val="900"/>
              </a:spcAft>
              <a:buClrTx/>
              <a:buSzTx/>
              <a:buFont typeface="Arial" pitchFamily="34" charset="0"/>
              <a:buNone/>
              <a:tabLst/>
              <a:defRPr/>
            </a:pPr>
            <a:r>
              <a:rPr kumimoji="0" lang="en-AU" sz="8000" b="0" i="0" u="none" strike="noStrike" kern="1400" cap="none" spc="0" normalizeH="0" baseline="0" noProof="0" dirty="0">
                <a:ln>
                  <a:noFill/>
                </a:ln>
                <a:solidFill>
                  <a:srgbClr val="676A55"/>
                </a:solidFill>
                <a:effectLst/>
                <a:uLnTx/>
                <a:uFillTx/>
                <a:latin typeface="Tw Cen MT" pitchFamily="34" charset="0"/>
                <a:ea typeface="+mn-ea"/>
                <a:cs typeface="+mn-cs"/>
              </a:rPr>
              <a:t>We learn how language works through many fun activities such as:</a:t>
            </a:r>
          </a:p>
          <a:p>
            <a:pPr marL="342900" marR="0" lvl="0" indent="-342900" algn="l" defTabSz="914400" rtl="0" eaLnBrk="1" fontAlgn="auto" latinLnBrk="0" hangingPunct="1">
              <a:lnSpc>
                <a:spcPct val="113000"/>
              </a:lnSpc>
              <a:spcBef>
                <a:spcPts val="0"/>
              </a:spcBef>
              <a:spcAft>
                <a:spcPts val="900"/>
              </a:spcAft>
              <a:buClrTx/>
              <a:buSzTx/>
              <a:buFont typeface="Arial" pitchFamily="34" charset="0"/>
              <a:buChar char="•"/>
              <a:tabLst/>
              <a:defRPr/>
            </a:pPr>
            <a:r>
              <a:rPr kumimoji="0" lang="en-AU" sz="8000" b="0" i="0" u="none" strike="noStrike" kern="1400" cap="none" spc="0" normalizeH="0" baseline="0" noProof="0" dirty="0">
                <a:ln>
                  <a:noFill/>
                </a:ln>
                <a:solidFill>
                  <a:srgbClr val="676A55"/>
                </a:solidFill>
                <a:effectLst/>
                <a:uLnTx/>
                <a:uFillTx/>
                <a:latin typeface="Tw Cen MT" pitchFamily="34" charset="0"/>
                <a:ea typeface="+mn-ea"/>
                <a:cs typeface="+mn-cs"/>
              </a:rPr>
              <a:t>making films</a:t>
            </a:r>
          </a:p>
          <a:p>
            <a:pPr marL="342900" marR="0" lvl="0" indent="-342900" algn="l" defTabSz="914400" rtl="0" eaLnBrk="1" fontAlgn="auto" latinLnBrk="0" hangingPunct="1">
              <a:lnSpc>
                <a:spcPct val="113000"/>
              </a:lnSpc>
              <a:spcBef>
                <a:spcPts val="0"/>
              </a:spcBef>
              <a:spcAft>
                <a:spcPts val="900"/>
              </a:spcAft>
              <a:buClrTx/>
              <a:buSzTx/>
              <a:buFont typeface="Arial" pitchFamily="34" charset="0"/>
              <a:buChar char="•"/>
              <a:tabLst/>
              <a:defRPr/>
            </a:pPr>
            <a:r>
              <a:rPr kumimoji="0" lang="en-AU" sz="8000" b="0" i="0" u="none" strike="noStrike" kern="1400" cap="none" spc="0" normalizeH="0" baseline="0" noProof="0" dirty="0">
                <a:ln>
                  <a:noFill/>
                </a:ln>
                <a:solidFill>
                  <a:srgbClr val="676A55"/>
                </a:solidFill>
                <a:effectLst/>
                <a:uLnTx/>
                <a:uFillTx/>
                <a:latin typeface="Tw Cen MT" pitchFamily="34" charset="0"/>
                <a:ea typeface="+mn-ea"/>
                <a:cs typeface="+mn-cs"/>
              </a:rPr>
              <a:t>writing and acting in plays</a:t>
            </a:r>
            <a:endParaRPr kumimoji="0" lang="en-AU" sz="8000" b="0" i="0" u="none" strike="noStrike" kern="1400" cap="none" spc="0" normalizeH="0" baseline="0" noProof="0" dirty="0">
              <a:ln>
                <a:noFill/>
              </a:ln>
              <a:solidFill>
                <a:sysClr val="window" lastClr="FFFFFF"/>
              </a:solidFill>
              <a:effectLst/>
              <a:uLnTx/>
              <a:uFillTx/>
              <a:latin typeface="Tw Cen MT" pitchFamily="34" charset="0"/>
              <a:ea typeface="+mn-ea"/>
              <a:cs typeface="+mn-cs"/>
            </a:endParaRPr>
          </a:p>
          <a:p>
            <a:pPr marL="359994" marR="0" lvl="0" indent="-359994" algn="l" defTabSz="914400" rtl="0" eaLnBrk="1" fontAlgn="auto" latinLnBrk="0" hangingPunct="1">
              <a:lnSpc>
                <a:spcPct val="113000"/>
              </a:lnSpc>
              <a:spcBef>
                <a:spcPts val="0"/>
              </a:spcBef>
              <a:spcAft>
                <a:spcPts val="900"/>
              </a:spcAft>
              <a:buClrTx/>
              <a:buSzTx/>
              <a:buFont typeface="Arial" pitchFamily="34" charset="0"/>
              <a:buChar char="•"/>
              <a:tabLst/>
              <a:defRPr/>
            </a:pPr>
            <a:r>
              <a:rPr kumimoji="0" lang="en-AU" sz="8000" b="0" i="0" u="none" strike="noStrike" kern="1400" cap="none" spc="0" normalizeH="0" baseline="0" noProof="0" dirty="0">
                <a:ln>
                  <a:noFill/>
                </a:ln>
                <a:solidFill>
                  <a:sysClr val="window" lastClr="FFFFFF"/>
                </a:solidFill>
                <a:effectLst/>
                <a:uLnTx/>
                <a:uFillTx/>
                <a:latin typeface="Tw Cen MT" pitchFamily="34" charset="0"/>
                <a:ea typeface="+mn-ea"/>
                <a:cs typeface="+mn-cs"/>
              </a:rPr>
              <a:t>conducting interviews</a:t>
            </a:r>
          </a:p>
          <a:p>
            <a:pPr marL="359994" marR="0" lvl="0" indent="-359994" algn="l" defTabSz="914400" rtl="0" eaLnBrk="1" fontAlgn="auto" latinLnBrk="0" hangingPunct="1">
              <a:lnSpc>
                <a:spcPct val="113000"/>
              </a:lnSpc>
              <a:spcBef>
                <a:spcPts val="0"/>
              </a:spcBef>
              <a:spcAft>
                <a:spcPts val="900"/>
              </a:spcAft>
              <a:buClrTx/>
              <a:buSzTx/>
              <a:buFont typeface="Arial" pitchFamily="34" charset="0"/>
              <a:buChar char="•"/>
              <a:tabLst/>
              <a:defRPr/>
            </a:pPr>
            <a:r>
              <a:rPr kumimoji="0" lang="en-AU" sz="8000" b="0" i="0" u="none" strike="noStrike" kern="1400" cap="none" spc="0" normalizeH="0" baseline="0" noProof="0" dirty="0">
                <a:ln>
                  <a:noFill/>
                </a:ln>
                <a:solidFill>
                  <a:sysClr val="window" lastClr="FFFFFF"/>
                </a:solidFill>
                <a:effectLst/>
                <a:uLnTx/>
                <a:uFillTx/>
                <a:latin typeface="Tw Cen MT" pitchFamily="34" charset="0"/>
                <a:ea typeface="+mn-ea"/>
                <a:cs typeface="+mn-cs"/>
              </a:rPr>
              <a:t>creating role-plays</a:t>
            </a:r>
          </a:p>
          <a:p>
            <a:pPr marL="359994" marR="0" lvl="0" indent="-359994" algn="l" defTabSz="914400" rtl="0" eaLnBrk="1" fontAlgn="auto" latinLnBrk="0" hangingPunct="1">
              <a:lnSpc>
                <a:spcPct val="113000"/>
              </a:lnSpc>
              <a:spcBef>
                <a:spcPts val="0"/>
              </a:spcBef>
              <a:spcAft>
                <a:spcPts val="900"/>
              </a:spcAft>
              <a:buClrTx/>
              <a:buSzTx/>
              <a:buFont typeface="Arial" pitchFamily="34" charset="0"/>
              <a:buChar char="•"/>
              <a:tabLst/>
              <a:defRPr/>
            </a:pPr>
            <a:r>
              <a:rPr kumimoji="0" lang="en-AU" sz="8000" b="0" i="0" u="none" strike="noStrike" kern="1400" cap="none" spc="0" normalizeH="0" baseline="0" noProof="0" dirty="0">
                <a:ln>
                  <a:noFill/>
                </a:ln>
                <a:solidFill>
                  <a:sysClr val="window" lastClr="FFFFFF"/>
                </a:solidFill>
                <a:effectLst/>
                <a:uLnTx/>
                <a:uFillTx/>
                <a:latin typeface="Tw Cen MT" pitchFamily="34" charset="0"/>
                <a:ea typeface="+mn-ea"/>
                <a:cs typeface="+mn-cs"/>
              </a:rPr>
              <a:t>creating blogs</a:t>
            </a:r>
          </a:p>
          <a:p>
            <a:pPr marL="359994" marR="0" lvl="0" indent="-359994" algn="l" defTabSz="914400" rtl="0" eaLnBrk="1" fontAlgn="auto" latinLnBrk="0" hangingPunct="1">
              <a:lnSpc>
                <a:spcPct val="113000"/>
              </a:lnSpc>
              <a:spcBef>
                <a:spcPts val="0"/>
              </a:spcBef>
              <a:spcAft>
                <a:spcPts val="900"/>
              </a:spcAft>
              <a:buClrTx/>
              <a:buSzTx/>
              <a:buFont typeface="Arial" pitchFamily="34" charset="0"/>
              <a:buChar char="•"/>
              <a:tabLst/>
              <a:defRPr/>
            </a:pPr>
            <a:r>
              <a:rPr kumimoji="0" lang="en-AU" sz="8000" b="0" i="0" u="none" strike="noStrike" kern="1400" cap="none" spc="0" normalizeH="0" baseline="0" noProof="0" dirty="0">
                <a:ln>
                  <a:noFill/>
                </a:ln>
                <a:solidFill>
                  <a:sysClr val="window" lastClr="FFFFFF"/>
                </a:solidFill>
                <a:effectLst/>
                <a:uLnTx/>
                <a:uFillTx/>
                <a:latin typeface="Tw Cen MT" pitchFamily="34" charset="0"/>
                <a:ea typeface="+mn-ea"/>
                <a:cs typeface="+mn-cs"/>
              </a:rPr>
              <a:t>using Web 2.0 tools such as Prezi, Animoto and Glogster</a:t>
            </a:r>
          </a:p>
          <a:p>
            <a:pPr marL="359994" marR="0" lvl="0" indent="-359994" algn="l" defTabSz="914400" rtl="0" eaLnBrk="1" fontAlgn="auto" latinLnBrk="0" hangingPunct="1">
              <a:lnSpc>
                <a:spcPct val="113000"/>
              </a:lnSpc>
              <a:spcBef>
                <a:spcPts val="0"/>
              </a:spcBef>
              <a:spcAft>
                <a:spcPts val="900"/>
              </a:spcAft>
              <a:buClrTx/>
              <a:buSzTx/>
              <a:buFont typeface="Arial" pitchFamily="34" charset="0"/>
              <a:buChar char="•"/>
              <a:tabLst/>
              <a:defRPr/>
            </a:pPr>
            <a:r>
              <a:rPr kumimoji="0" lang="en-AU" sz="8000" b="0" i="0" u="none" strike="noStrike" kern="1400" cap="none" spc="0" normalizeH="0" baseline="0" noProof="0" dirty="0">
                <a:ln>
                  <a:noFill/>
                </a:ln>
                <a:solidFill>
                  <a:sysClr val="window" lastClr="FFFFFF"/>
                </a:solidFill>
                <a:effectLst/>
                <a:uLnTx/>
                <a:uFillTx/>
                <a:latin typeface="Tw Cen MT" pitchFamily="34" charset="0"/>
                <a:ea typeface="+mn-ea"/>
                <a:cs typeface="+mn-cs"/>
              </a:rPr>
              <a:t>listening and responding to advertisements, announcements, messages, conversations, news items</a:t>
            </a:r>
            <a:r>
              <a:rPr kumimoji="0" lang="en-AU" sz="8000" b="0" i="0" u="none" strike="noStrike" kern="1400" cap="none" spc="0" normalizeH="0" noProof="0" dirty="0">
                <a:ln>
                  <a:noFill/>
                </a:ln>
                <a:solidFill>
                  <a:sysClr val="window" lastClr="FFFFFF"/>
                </a:solidFill>
                <a:effectLst/>
                <a:uLnTx/>
                <a:uFillTx/>
                <a:latin typeface="Tw Cen MT" pitchFamily="34" charset="0"/>
                <a:ea typeface="+mn-ea"/>
                <a:cs typeface="+mn-cs"/>
              </a:rPr>
              <a:t> and </a:t>
            </a:r>
            <a:r>
              <a:rPr kumimoji="0" lang="en-AU" sz="8000" b="0" i="0" u="none" strike="noStrike" kern="1400" cap="none" spc="0" normalizeH="0" baseline="0" noProof="0" dirty="0">
                <a:ln>
                  <a:noFill/>
                </a:ln>
                <a:solidFill>
                  <a:sysClr val="window" lastClr="FFFFFF"/>
                </a:solidFill>
                <a:effectLst/>
                <a:uLnTx/>
                <a:uFillTx/>
                <a:latin typeface="Tw Cen MT" pitchFamily="34" charset="0"/>
                <a:ea typeface="+mn-ea"/>
                <a:cs typeface="+mn-cs"/>
              </a:rPr>
              <a:t>emails</a:t>
            </a:r>
          </a:p>
          <a:p>
            <a:pPr marL="359994" marR="0" lvl="0" indent="-359994" algn="l" defTabSz="914400" rtl="0" eaLnBrk="1" fontAlgn="auto" latinLnBrk="0" hangingPunct="1">
              <a:lnSpc>
                <a:spcPct val="113000"/>
              </a:lnSpc>
              <a:spcBef>
                <a:spcPts val="0"/>
              </a:spcBef>
              <a:spcAft>
                <a:spcPts val="900"/>
              </a:spcAft>
              <a:buClrTx/>
              <a:buSzTx/>
              <a:buFont typeface="Arial" pitchFamily="34" charset="0"/>
              <a:buChar char="•"/>
              <a:tabLst/>
              <a:defRPr/>
            </a:pPr>
            <a:r>
              <a:rPr kumimoji="0" lang="en-AU" sz="8000" b="0" i="0" u="none" strike="noStrike" kern="1400" cap="none" spc="0" normalizeH="0" baseline="0" noProof="0" dirty="0">
                <a:ln>
                  <a:noFill/>
                </a:ln>
                <a:solidFill>
                  <a:sysClr val="window" lastClr="FFFFFF"/>
                </a:solidFill>
                <a:effectLst/>
                <a:uLnTx/>
                <a:uFillTx/>
                <a:latin typeface="Tw Cen MT" pitchFamily="34" charset="0"/>
                <a:ea typeface="+mn-ea"/>
                <a:cs typeface="+mn-cs"/>
              </a:rPr>
              <a:t>reading extracts from magazines</a:t>
            </a:r>
          </a:p>
          <a:p>
            <a:pPr marL="359994" marR="0" lvl="0" indent="-359994" algn="l" defTabSz="914400" rtl="0" eaLnBrk="1" fontAlgn="auto" latinLnBrk="0" hangingPunct="1">
              <a:lnSpc>
                <a:spcPct val="113000"/>
              </a:lnSpc>
              <a:spcBef>
                <a:spcPts val="0"/>
              </a:spcBef>
              <a:spcAft>
                <a:spcPts val="900"/>
              </a:spcAft>
              <a:buClrTx/>
              <a:buSzTx/>
              <a:buFont typeface="Arial" pitchFamily="34" charset="0"/>
              <a:buChar char="•"/>
              <a:tabLst/>
              <a:defRPr/>
            </a:pPr>
            <a:r>
              <a:rPr kumimoji="0" lang="en-AU" sz="8000" b="0" i="0" u="none" strike="noStrike" kern="1400" cap="none" spc="0" normalizeH="0" baseline="0" noProof="0" dirty="0">
                <a:ln>
                  <a:noFill/>
                </a:ln>
                <a:solidFill>
                  <a:sysClr val="window" lastClr="FFFFFF"/>
                </a:solidFill>
                <a:effectLst/>
                <a:uLnTx/>
                <a:uFillTx/>
                <a:latin typeface="Tw Cen MT" pitchFamily="34" charset="0"/>
                <a:ea typeface="+mn-ea"/>
                <a:cs typeface="+mn-cs"/>
              </a:rPr>
              <a:t>watching films and TV shows in French</a:t>
            </a:r>
          </a:p>
          <a:p>
            <a:pPr marL="359994" marR="0" lvl="0" indent="-359994" algn="l" defTabSz="914400" rtl="0" eaLnBrk="1" fontAlgn="auto" latinLnBrk="0" hangingPunct="1">
              <a:lnSpc>
                <a:spcPct val="113000"/>
              </a:lnSpc>
              <a:spcBef>
                <a:spcPts val="0"/>
              </a:spcBef>
              <a:spcAft>
                <a:spcPts val="900"/>
              </a:spcAft>
              <a:buClrTx/>
              <a:buSzTx/>
              <a:buFont typeface="Arial" pitchFamily="34" charset="0"/>
              <a:buChar char="•"/>
              <a:tabLst/>
              <a:defRPr/>
            </a:pPr>
            <a:r>
              <a:rPr kumimoji="0" lang="en-AU" sz="8000" b="0" i="0" u="none" strike="noStrike" kern="1400" cap="none" spc="0" normalizeH="0" baseline="0" noProof="0" dirty="0">
                <a:ln>
                  <a:noFill/>
                </a:ln>
                <a:solidFill>
                  <a:sysClr val="window" lastClr="FFFFFF"/>
                </a:solidFill>
                <a:effectLst/>
                <a:uLnTx/>
                <a:uFillTx/>
                <a:latin typeface="Tw Cen MT" pitchFamily="34" charset="0"/>
                <a:ea typeface="+mn-ea"/>
                <a:cs typeface="+mn-cs"/>
              </a:rPr>
              <a:t>producing different kinds of writing such as articles, diary entries, letters and postcards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AU"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860224599"/>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860387"/>
          </a:xfrm>
        </p:spPr>
        <p:txBody>
          <a:bodyPr/>
          <a:lstStyle/>
          <a:p>
            <a:r>
              <a:rPr lang="en-AU" dirty="0">
                <a:solidFill>
                  <a:srgbClr val="FF0000"/>
                </a:solidFill>
                <a:latin typeface="Tw Cen MT" pitchFamily="34" charset="0"/>
              </a:rPr>
              <a:t>Expectations and Content</a:t>
            </a:r>
            <a:r>
              <a:rPr lang="en-AU" dirty="0"/>
              <a:t> </a:t>
            </a:r>
          </a:p>
        </p:txBody>
      </p:sp>
      <p:sp>
        <p:nvSpPr>
          <p:cNvPr id="3" name="Content Placeholder 2"/>
          <p:cNvSpPr>
            <a:spLocks noGrp="1"/>
          </p:cNvSpPr>
          <p:nvPr>
            <p:ph idx="1"/>
          </p:nvPr>
        </p:nvSpPr>
        <p:spPr>
          <a:xfrm>
            <a:off x="457200" y="1412776"/>
            <a:ext cx="8229600" cy="4713387"/>
          </a:xfrm>
        </p:spPr>
        <p:txBody>
          <a:bodyPr>
            <a:normAutofit/>
          </a:bodyPr>
          <a:lstStyle/>
          <a:p>
            <a:pPr marL="0" indent="0">
              <a:buNone/>
            </a:pPr>
            <a:endParaRPr lang="en-AU" sz="1900" dirty="0">
              <a:latin typeface="Tw Cen MT" pitchFamily="34" charset="0"/>
            </a:endParaRPr>
          </a:p>
          <a:p>
            <a:endParaRPr lang="en-AU" sz="1800" dirty="0">
              <a:solidFill>
                <a:schemeClr val="tx2"/>
              </a:solidFill>
              <a:latin typeface="Tw Cen MT"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519" y="2677656"/>
            <a:ext cx="8492239" cy="38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346961" y="1565176"/>
            <a:ext cx="8492239" cy="4713387"/>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sz="1900" b="0" i="0" u="none" strike="noStrike" kern="1200" cap="none" spc="0" normalizeH="0" baseline="0" noProof="0" dirty="0">
                <a:ln>
                  <a:noFill/>
                </a:ln>
                <a:solidFill>
                  <a:srgbClr val="676A55"/>
                </a:solidFill>
                <a:effectLst/>
                <a:uLnTx/>
                <a:uFillTx/>
                <a:latin typeface="Tw Cen MT" pitchFamily="34" charset="0"/>
                <a:ea typeface="+mn-ea"/>
                <a:cs typeface="+mn-cs"/>
              </a:rPr>
              <a:t>Students can study French in Stages 4, 5 and 6. The Stage 6 French Beginners course is a two-year course which has been designed for students who wish to begin their study of French at senior secondary level.  It is intended to cater only for students with no prior knowledge or experience of the French language, or whose experience is equivalent to the study of the French language for 100 hours or less in Stage 4 or Stage 5.  The Stage 6 French Continuers course is for students who have studied French for more than 100 hours.  The course </a:t>
            </a:r>
            <a:r>
              <a:rPr lang="en-AU" sz="1900" dirty="0">
                <a:solidFill>
                  <a:srgbClr val="676A55"/>
                </a:solidFill>
                <a:latin typeface="Tw Cen MT" pitchFamily="34" charset="0"/>
              </a:rPr>
              <a:t>allows students to further develop their knowledge and skills across a range of texts and text types.</a:t>
            </a:r>
            <a:endParaRPr kumimoji="0" lang="en-AU" sz="1900" b="0" i="0" u="none" strike="noStrike" kern="1200" cap="none" spc="0" normalizeH="0" baseline="0" noProof="0" dirty="0">
              <a:ln>
                <a:noFill/>
              </a:ln>
              <a:solidFill>
                <a:srgbClr val="676A55"/>
              </a:solidFill>
              <a:effectLst/>
              <a:uLnTx/>
              <a:uFillTx/>
              <a:latin typeface="Tw Cen MT"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1900" b="0" i="0" u="none" strike="noStrike" kern="1200" cap="none" spc="0" normalizeH="0" baseline="0" noProof="0" dirty="0">
              <a:ln>
                <a:noFill/>
              </a:ln>
              <a:solidFill>
                <a:sysClr val="windowText" lastClr="000000"/>
              </a:solidFill>
              <a:effectLst/>
              <a:uLnTx/>
              <a:uFillTx/>
              <a:latin typeface="Tw Cen MT"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sz="1900" b="0" i="0" u="none" strike="noStrike" kern="1200" cap="none" spc="0" normalizeH="0" baseline="0" noProof="0" dirty="0">
                <a:ln>
                  <a:noFill/>
                </a:ln>
                <a:solidFill>
                  <a:schemeClr val="bg1"/>
                </a:solidFill>
                <a:effectLst/>
                <a:uLnTx/>
                <a:uFillTx/>
                <a:latin typeface="Tw Cen MT" pitchFamily="34" charset="0"/>
                <a:ea typeface="+mn-ea"/>
                <a:cs typeface="+mn-cs"/>
              </a:rPr>
              <a:t>The Preliminary course covers topics which provide contexts in which students develop their communication skills in French and their knowledge and understanding of language and culture.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AU" sz="1900" b="0" i="0" u="none" strike="noStrike" kern="1200" cap="none" spc="0" normalizeH="0" baseline="0" noProof="0" dirty="0">
              <a:ln>
                <a:noFill/>
              </a:ln>
              <a:solidFill>
                <a:schemeClr val="bg1"/>
              </a:solidFill>
              <a:effectLst/>
              <a:uLnTx/>
              <a:uFillTx/>
              <a:latin typeface="Tw Cen MT"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sz="1900" b="0" i="0" u="none" strike="noStrike" kern="1200" cap="none" spc="0" normalizeH="0" baseline="0" noProof="0" dirty="0">
                <a:ln>
                  <a:noFill/>
                </a:ln>
                <a:solidFill>
                  <a:schemeClr val="bg1"/>
                </a:solidFill>
                <a:effectLst/>
                <a:uLnTx/>
                <a:uFillTx/>
                <a:latin typeface="Tw Cen MT" pitchFamily="34" charset="0"/>
                <a:ea typeface="+mn-ea"/>
                <a:cs typeface="+mn-cs"/>
              </a:rPr>
              <a:t>In the HSC course, students will extend and refine their communication skills in French and will gain a deeper knowledge and understanding of language and culture.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AU" sz="1900" b="0" i="0" u="none" strike="noStrike" kern="1200" cap="none" spc="0" normalizeH="0" baseline="0" noProof="0" dirty="0">
              <a:ln>
                <a:noFill/>
              </a:ln>
              <a:solidFill>
                <a:schemeClr val="bg1"/>
              </a:solidFill>
              <a:effectLst/>
              <a:uLnTx/>
              <a:uFillTx/>
              <a:latin typeface="Tw Cen MT"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AU" sz="1900" b="0" i="0" u="none" strike="noStrike" kern="1200" cap="none" spc="0" normalizeH="0" baseline="0" noProof="0" dirty="0">
                <a:ln>
                  <a:noFill/>
                </a:ln>
                <a:solidFill>
                  <a:schemeClr val="bg1"/>
                </a:solidFill>
                <a:effectLst/>
                <a:uLnTx/>
                <a:uFillTx/>
                <a:latin typeface="Tw Cen MT" pitchFamily="34" charset="0"/>
                <a:ea typeface="+mn-ea"/>
                <a:cs typeface="+mn-cs"/>
              </a:rPr>
              <a:t>The prescribed topics will be studied from the two interdependent perspectives of the personal world and the French-speaking communities.  Topics include: family life, home and neighbourhood; people, places and communities; education and work; friends, recreation and pastimes; holidays, travel and tourism; and future plans and aspirations.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AU" sz="1800" b="0" i="0" u="none" strike="noStrike" kern="1200" cap="none" spc="0" normalizeH="0" baseline="0" noProof="0" dirty="0">
              <a:ln>
                <a:noFill/>
              </a:ln>
              <a:solidFill>
                <a:srgbClr val="676A55"/>
              </a:solidFill>
              <a:effectLst/>
              <a:uLnTx/>
              <a:uFillTx/>
              <a:latin typeface="Tw Cen MT" pitchFamily="34" charset="0"/>
              <a:ea typeface="+mn-ea"/>
              <a:cs typeface="+mn-cs"/>
            </a:endParaRPr>
          </a:p>
        </p:txBody>
      </p:sp>
    </p:spTree>
    <p:extLst>
      <p:ext uri="{BB962C8B-B14F-4D97-AF65-F5344CB8AC3E}">
        <p14:creationId xmlns:p14="http://schemas.microsoft.com/office/powerpoint/2010/main" val="1655202192"/>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3200" dirty="0">
                <a:solidFill>
                  <a:schemeClr val="accent5"/>
                </a:solidFill>
                <a:latin typeface="Tw Cen MT" pitchFamily="34" charset="0"/>
              </a:rPr>
              <a:t>Why choose French at Katoomba High School?</a:t>
            </a:r>
          </a:p>
        </p:txBody>
      </p:sp>
      <p:sp>
        <p:nvSpPr>
          <p:cNvPr id="3" name="Content Placeholder 2"/>
          <p:cNvSpPr>
            <a:spLocks noGrp="1"/>
          </p:cNvSpPr>
          <p:nvPr>
            <p:ph idx="1"/>
          </p:nvPr>
        </p:nvSpPr>
        <p:spPr>
          <a:xfrm>
            <a:off x="457200" y="1628799"/>
            <a:ext cx="8435280" cy="5072997"/>
          </a:xfrm>
        </p:spPr>
        <p:txBody>
          <a:bodyPr>
            <a:normAutofit fontScale="25000" lnSpcReduction="20000"/>
          </a:bodyPr>
          <a:lstStyle/>
          <a:p>
            <a:pPr>
              <a:lnSpc>
                <a:spcPct val="113000"/>
              </a:lnSpc>
              <a:spcBef>
                <a:spcPts val="0"/>
              </a:spcBef>
              <a:spcAft>
                <a:spcPts val="900"/>
              </a:spcAft>
            </a:pPr>
            <a:r>
              <a:rPr lang="en-AU" sz="5600" kern="1400" dirty="0">
                <a:solidFill>
                  <a:srgbClr val="FF0000"/>
                </a:solidFill>
                <a:latin typeface="Tw Cen MT" pitchFamily="34" charset="0"/>
              </a:rPr>
              <a:t>Not only is learning French fun, but French is by far one of the most beautiful, poetic and inspiring languages of all the romance languages of Europe.</a:t>
            </a:r>
          </a:p>
          <a:p>
            <a:pPr>
              <a:lnSpc>
                <a:spcPct val="113000"/>
              </a:lnSpc>
              <a:spcBef>
                <a:spcPts val="0"/>
              </a:spcBef>
              <a:spcAft>
                <a:spcPts val="900"/>
              </a:spcAft>
            </a:pPr>
            <a:r>
              <a:rPr lang="en-AU" sz="5600" kern="1400" dirty="0">
                <a:solidFill>
                  <a:srgbClr val="FF0000"/>
                </a:solidFill>
                <a:latin typeface="Tw Cen MT" pitchFamily="34" charset="0"/>
              </a:rPr>
              <a:t>Learning a language opens up a whole world of cultural experiences and is a valuable part of our students’ education.</a:t>
            </a:r>
          </a:p>
          <a:p>
            <a:pPr>
              <a:lnSpc>
                <a:spcPct val="113000"/>
              </a:lnSpc>
              <a:spcBef>
                <a:spcPts val="0"/>
              </a:spcBef>
              <a:spcAft>
                <a:spcPts val="900"/>
              </a:spcAft>
            </a:pPr>
            <a:r>
              <a:rPr lang="en-AU" sz="5600" kern="1400" dirty="0">
                <a:solidFill>
                  <a:srgbClr val="FF0000"/>
                </a:solidFill>
                <a:latin typeface="Tw Cen MT" pitchFamily="34" charset="0"/>
              </a:rPr>
              <a:t>Learning a new language allows us to celebrate difference and diversity and it is a wonderful opportunity to help us to understand how people from other cultures interact with the world.</a:t>
            </a:r>
          </a:p>
          <a:p>
            <a:pPr>
              <a:lnSpc>
                <a:spcPct val="113000"/>
              </a:lnSpc>
              <a:spcBef>
                <a:spcPts val="0"/>
              </a:spcBef>
              <a:spcAft>
                <a:spcPts val="900"/>
              </a:spcAft>
            </a:pPr>
            <a:r>
              <a:rPr lang="en-AU" sz="5600" kern="1400" dirty="0">
                <a:solidFill>
                  <a:srgbClr val="FF0000"/>
                </a:solidFill>
                <a:latin typeface="Tw Cen MT" pitchFamily="34" charset="0"/>
              </a:rPr>
              <a:t>In French, we not only have fun learning a new language, we also enjoy learning about the culture, religion, history, dress, music, food and cooking of France and other francophone countries such as Switzerland, Belgium, Canada, many African nations and our neighbours in the Pacific.</a:t>
            </a:r>
          </a:p>
          <a:p>
            <a:pPr>
              <a:lnSpc>
                <a:spcPct val="113000"/>
              </a:lnSpc>
              <a:spcBef>
                <a:spcPts val="0"/>
              </a:spcBef>
              <a:spcAft>
                <a:spcPts val="900"/>
              </a:spcAft>
            </a:pPr>
            <a:r>
              <a:rPr lang="en-AU" sz="5600" kern="1400" dirty="0">
                <a:solidFill>
                  <a:srgbClr val="FF0000"/>
                </a:solidFill>
                <a:latin typeface="Tw Cen MT" pitchFamily="34" charset="0"/>
              </a:rPr>
              <a:t>The French language is spoken in more than 40 countries, including some of Australia’s nearest neighbours and it is one of the most widely spoken and taught European languages in the world.  French is one of the most common second languages in Australia.</a:t>
            </a:r>
          </a:p>
          <a:p>
            <a:pPr>
              <a:lnSpc>
                <a:spcPct val="113000"/>
              </a:lnSpc>
              <a:spcBef>
                <a:spcPts val="0"/>
              </a:spcBef>
              <a:spcAft>
                <a:spcPts val="900"/>
              </a:spcAft>
            </a:pPr>
            <a:r>
              <a:rPr lang="en-AU" sz="5600" kern="1400" dirty="0">
                <a:solidFill>
                  <a:srgbClr val="FF0000"/>
                </a:solidFill>
                <a:latin typeface="Tw Cen MT" pitchFamily="34" charset="0"/>
              </a:rPr>
              <a:t>Learning another language helps us to understand how language works, and many students develop a more sophisticated understanding of the English language which helps to improve overall literacy skills.</a:t>
            </a:r>
          </a:p>
          <a:p>
            <a:pPr>
              <a:lnSpc>
                <a:spcPct val="113000"/>
              </a:lnSpc>
              <a:spcBef>
                <a:spcPts val="0"/>
              </a:spcBef>
              <a:spcAft>
                <a:spcPts val="900"/>
              </a:spcAft>
            </a:pPr>
            <a:r>
              <a:rPr lang="en-AU" sz="5600" kern="1400" dirty="0">
                <a:solidFill>
                  <a:srgbClr val="FF0000"/>
                </a:solidFill>
                <a:latin typeface="Tw Cen MT" pitchFamily="34" charset="0"/>
              </a:rPr>
              <a:t>The study of French provides students with knowledge, understanding and skills that form a valuable foundation for a range of courses at university and other tertiary institutions.  There are opportunities for future employment and experience in areas such as education, public relations, commerce, hospitality, marketing, international relations, media and tourism.</a:t>
            </a:r>
          </a:p>
          <a:p>
            <a:pPr marL="0" indent="0">
              <a:lnSpc>
                <a:spcPct val="113000"/>
              </a:lnSpc>
              <a:spcBef>
                <a:spcPts val="0"/>
              </a:spcBef>
              <a:spcAft>
                <a:spcPts val="900"/>
              </a:spcAft>
              <a:buNone/>
            </a:pPr>
            <a:r>
              <a:rPr lang="en-AU" sz="5400" b="1" dirty="0">
                <a:solidFill>
                  <a:schemeClr val="accent5"/>
                </a:solidFill>
                <a:latin typeface="Tw Cen MT" pitchFamily="34" charset="0"/>
              </a:rPr>
              <a:t>Don’t miss out on studying French at Katoomba High School!</a:t>
            </a:r>
          </a:p>
          <a:p>
            <a:pPr marL="0" indent="0">
              <a:lnSpc>
                <a:spcPct val="113000"/>
              </a:lnSpc>
              <a:spcBef>
                <a:spcPts val="0"/>
              </a:spcBef>
              <a:spcAft>
                <a:spcPts val="900"/>
              </a:spcAft>
              <a:buNone/>
            </a:pPr>
            <a:r>
              <a:rPr lang="en-AU" sz="5400" b="1" kern="1400" dirty="0">
                <a:solidFill>
                  <a:schemeClr val="accent5"/>
                </a:solidFill>
                <a:latin typeface="Tw Cen MT" pitchFamily="34" charset="0"/>
              </a:rPr>
              <a:t>Contact Ms Gibson today at brigid.gibson@det.nsw.edu.au</a:t>
            </a:r>
            <a:endParaRPr lang="en-AU" sz="21600" b="1" kern="1400" dirty="0">
              <a:solidFill>
                <a:schemeClr val="accent5"/>
              </a:solidFill>
              <a:latin typeface="Tw Cen MT" pitchFamily="34" charset="0"/>
            </a:endParaRPr>
          </a:p>
        </p:txBody>
      </p:sp>
      <p:pic>
        <p:nvPicPr>
          <p:cNvPr id="5122" name="Picture 2" descr="E:\Mrs Mora from KHS harddrive\Mrs Mora\French Year 7\L'arc de triomphe.bmp"/>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540787">
            <a:off x="7214512" y="5929290"/>
            <a:ext cx="1034970" cy="72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018254"/>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Kingswood High School&amp;quot;&quot;/&gt;&lt;property id=&quot;20307&quot; value=&quot;256&quot;/&gt;&lt;/object&gt;&lt;object type=&quot;3&quot; unique_id=&quot;10005&quot;&gt;&lt;property id=&quot;20148&quot; value=&quot;5&quot;/&gt;&lt;property id=&quot;20300&quot; value=&quot;Slide 2 - &amp;quot;Aim of course and &amp;#x0D;&amp;#x0A;Assessment Guidelines&amp;quot;&quot;/&gt;&lt;property id=&quot;20307&quot; value=&quot;260&quot;/&gt;&lt;/object&gt;&lt;object type=&quot;3&quot; unique_id=&quot;10006&quot;&gt;&lt;property id=&quot;20148&quot; value=&quot;5&quot;/&gt;&lt;property id=&quot;20300&quot; value=&quot;Slide 3 - &amp;quot;Examples of Tasks&amp;quot;&quot;/&gt;&lt;property id=&quot;20307&quot; value=&quot;261&quot;/&gt;&lt;/object&gt;&lt;object type=&quot;3&quot; unique_id=&quot;10007&quot;&gt;&lt;property id=&quot;20148&quot; value=&quot;5&quot;/&gt;&lt;property id=&quot;20300&quot; value=&quot;Slide 4 - &amp;quot;Expectations and Content &amp;quot;&quot;/&gt;&lt;property id=&quot;20307&quot; value=&quot;259&quot;/&gt;&lt;/object&gt;&lt;object type=&quot;3&quot; unique_id=&quot;10008&quot;&gt;&lt;property id=&quot;20148&quot; value=&quot;5&quot;/&gt;&lt;property id=&quot;20300&quot; value=&quot;Slide 5 - &amp;quot;Why choose French at Kingswood High School?&amp;quot;&quot;/&gt;&lt;property id=&quot;20307&quot; value=&quot;262&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497</TotalTime>
  <Words>773</Words>
  <Application>Microsoft Macintosh PowerPoint</Application>
  <PresentationFormat>On-screen Show (4:3)</PresentationFormat>
  <Paragraphs>50</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Book Antiqua</vt:lpstr>
      <vt:lpstr>Calibri</vt:lpstr>
      <vt:lpstr>Century Gothic</vt:lpstr>
      <vt:lpstr>Tw Cen MT</vt:lpstr>
      <vt:lpstr>Apothecary</vt:lpstr>
      <vt:lpstr>Katoomba High School</vt:lpstr>
      <vt:lpstr>Aim of course and  Assessment Guidelines</vt:lpstr>
      <vt:lpstr>Examples of Tasks</vt:lpstr>
      <vt:lpstr>Expectations and Content </vt:lpstr>
      <vt:lpstr>Why choose French at Katoomba High School?</vt:lpstr>
    </vt:vector>
  </TitlesOfParts>
  <Company>NSW, Department of Education and Training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Kingswood High School</dc:title>
  <dc:creator>simone.mccullen</dc:creator>
  <cp:lastModifiedBy>Brigid Gibson</cp:lastModifiedBy>
  <cp:revision>108</cp:revision>
  <dcterms:created xsi:type="dcterms:W3CDTF">2013-05-24T03:44:49Z</dcterms:created>
  <dcterms:modified xsi:type="dcterms:W3CDTF">2021-07-20T06:59:04Z</dcterms:modified>
</cp:coreProperties>
</file>